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3" r:id="rId5"/>
    <p:sldId id="277" r:id="rId6"/>
    <p:sldId id="267" r:id="rId7"/>
    <p:sldId id="265" r:id="rId8"/>
    <p:sldId id="270" r:id="rId9"/>
    <p:sldId id="269" r:id="rId10"/>
    <p:sldId id="266" r:id="rId11"/>
    <p:sldId id="263" r:id="rId12"/>
    <p:sldId id="271" r:id="rId13"/>
    <p:sldId id="272" r:id="rId14"/>
    <p:sldId id="262" r:id="rId15"/>
    <p:sldId id="268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6600"/>
    <a:srgbClr val="FF9933"/>
    <a:srgbClr val="99CCFF"/>
    <a:srgbClr val="CC99FF"/>
    <a:srgbClr val="FFFFFF"/>
    <a:srgbClr val="FF9966"/>
    <a:srgbClr val="D5AC9C"/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309D05-0BE0-424C-AFF1-02109172EF0C}" v="5" dt="2021-05-26T06:48:09.296"/>
    <p1510:client id="{71849EBB-2652-44A7-AF2F-13104A462485}" v="1" dt="2021-05-24T10:28:08.7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88" d="100"/>
          <a:sy n="88" d="100"/>
        </p:scale>
        <p:origin x="42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els Oosterwold" userId="S::niels.oosterwold@student.nhlstenden.com::41fcbba4-d953-49fd-ba79-6dead1b7f059" providerId="AD" clId="Web-{01309D05-0BE0-424C-AFF1-02109172EF0C}"/>
    <pc:docChg chg="delSld">
      <pc:chgData name="Niels Oosterwold" userId="S::niels.oosterwold@student.nhlstenden.com::41fcbba4-d953-49fd-ba79-6dead1b7f059" providerId="AD" clId="Web-{01309D05-0BE0-424C-AFF1-02109172EF0C}" dt="2021-05-26T06:48:09.296" v="4"/>
      <pc:docMkLst>
        <pc:docMk/>
      </pc:docMkLst>
      <pc:sldChg chg="del">
        <pc:chgData name="Niels Oosterwold" userId="S::niels.oosterwold@student.nhlstenden.com::41fcbba4-d953-49fd-ba79-6dead1b7f059" providerId="AD" clId="Web-{01309D05-0BE0-424C-AFF1-02109172EF0C}" dt="2021-05-26T06:48:03.843" v="0"/>
        <pc:sldMkLst>
          <pc:docMk/>
          <pc:sldMk cId="3437431133" sldId="257"/>
        </pc:sldMkLst>
      </pc:sldChg>
      <pc:sldChg chg="del">
        <pc:chgData name="Niels Oosterwold" userId="S::niels.oosterwold@student.nhlstenden.com::41fcbba4-d953-49fd-ba79-6dead1b7f059" providerId="AD" clId="Web-{01309D05-0BE0-424C-AFF1-02109172EF0C}" dt="2021-05-26T06:48:05.374" v="1"/>
        <pc:sldMkLst>
          <pc:docMk/>
          <pc:sldMk cId="1659745633" sldId="258"/>
        </pc:sldMkLst>
      </pc:sldChg>
      <pc:sldChg chg="del">
        <pc:chgData name="Niels Oosterwold" userId="S::niels.oosterwold@student.nhlstenden.com::41fcbba4-d953-49fd-ba79-6dead1b7f059" providerId="AD" clId="Web-{01309D05-0BE0-424C-AFF1-02109172EF0C}" dt="2021-05-26T06:48:06.437" v="2"/>
        <pc:sldMkLst>
          <pc:docMk/>
          <pc:sldMk cId="2440594625" sldId="259"/>
        </pc:sldMkLst>
      </pc:sldChg>
      <pc:sldChg chg="del">
        <pc:chgData name="Niels Oosterwold" userId="S::niels.oosterwold@student.nhlstenden.com::41fcbba4-d953-49fd-ba79-6dead1b7f059" providerId="AD" clId="Web-{01309D05-0BE0-424C-AFF1-02109172EF0C}" dt="2021-05-26T06:48:08.390" v="3"/>
        <pc:sldMkLst>
          <pc:docMk/>
          <pc:sldMk cId="3325297361" sldId="260"/>
        </pc:sldMkLst>
      </pc:sldChg>
      <pc:sldChg chg="del">
        <pc:chgData name="Niels Oosterwold" userId="S::niels.oosterwold@student.nhlstenden.com::41fcbba4-d953-49fd-ba79-6dead1b7f059" providerId="AD" clId="Web-{01309D05-0BE0-424C-AFF1-02109172EF0C}" dt="2021-05-26T06:48:09.296" v="4"/>
        <pc:sldMkLst>
          <pc:docMk/>
          <pc:sldMk cId="1657369907" sldId="261"/>
        </pc:sldMkLst>
      </pc:sldChg>
    </pc:docChg>
  </pc:docChgLst>
  <pc:docChgLst>
    <pc:chgData name="Niels Oosterwold" userId="S::niels.oosterwold@student.nhlstenden.com::41fcbba4-d953-49fd-ba79-6dead1b7f059" providerId="AD" clId="Web-{71849EBB-2652-44A7-AF2F-13104A462485}"/>
    <pc:docChg chg="modSld">
      <pc:chgData name="Niels Oosterwold" userId="S::niels.oosterwold@student.nhlstenden.com::41fcbba4-d953-49fd-ba79-6dead1b7f059" providerId="AD" clId="Web-{71849EBB-2652-44A7-AF2F-13104A462485}" dt="2021-05-24T10:28:08.757" v="0" actId="1076"/>
      <pc:docMkLst>
        <pc:docMk/>
      </pc:docMkLst>
      <pc:sldChg chg="modSp">
        <pc:chgData name="Niels Oosterwold" userId="S::niels.oosterwold@student.nhlstenden.com::41fcbba4-d953-49fd-ba79-6dead1b7f059" providerId="AD" clId="Web-{71849EBB-2652-44A7-AF2F-13104A462485}" dt="2021-05-24T10:28:08.757" v="0" actId="1076"/>
        <pc:sldMkLst>
          <pc:docMk/>
          <pc:sldMk cId="2440594625" sldId="259"/>
        </pc:sldMkLst>
        <pc:picChg chg="mod">
          <ac:chgData name="Niels Oosterwold" userId="S::niels.oosterwold@student.nhlstenden.com::41fcbba4-d953-49fd-ba79-6dead1b7f059" providerId="AD" clId="Web-{71849EBB-2652-44A7-AF2F-13104A462485}" dt="2021-05-24T10:28:08.757" v="0" actId="1076"/>
          <ac:picMkLst>
            <pc:docMk/>
            <pc:sldMk cId="2440594625" sldId="259"/>
            <ac:picMk id="5" creationId="{CAB3AF2E-F164-4FEB-B6F3-509285D3318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C9459F-2483-4B60-A57E-55B76FEE46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CF6EE11-717F-425B-9BA7-53C2A6569B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15C0E51-5911-454F-9BE4-83D60D05C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64B60-370C-4D9F-BC57-897B5A423C1A}" type="datetimeFigureOut">
              <a:rPr lang="nl-NL" smtClean="0"/>
              <a:t>25-5-2021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F9532FC-DB9A-4D94-B45B-2A20ED0F8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40542DE-DC93-4467-88D3-6E277C40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9A17-01AB-4FC4-9E94-ED107FBDB1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9321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3037D6-4357-4BC4-900B-B9D6908CC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2767774-37DB-4D80-9DF4-850A5B66C1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35724D7-AF14-4449-825D-9B0E1578D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64B60-370C-4D9F-BC57-897B5A423C1A}" type="datetimeFigureOut">
              <a:rPr lang="nl-NL" smtClean="0"/>
              <a:t>25-5-2021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60AC186-DB90-4FDE-A0DD-11879A624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ADE0680-2D60-4F28-BD86-2885198A5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9A17-01AB-4FC4-9E94-ED107FBDB1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5219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2AA182F-9449-4FC0-9DDA-306EA67E41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1150A73-AF2A-4E53-BA61-BF09FCEBE7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E14FAFE-3DFA-491E-B221-BEA0C06A3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64B60-370C-4D9F-BC57-897B5A423C1A}" type="datetimeFigureOut">
              <a:rPr lang="nl-NL" smtClean="0"/>
              <a:t>25-5-2021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551830E-7EFE-4F2A-BD9B-B74230358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A39B9E4-333D-4A65-BEC8-B6BD5590C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9A17-01AB-4FC4-9E94-ED107FBDB1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2445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593C18-B46A-47CB-BF04-A6CA720E7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FD357CB-E7F8-4BE5-B959-777F5A8404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C23445E-3577-48EE-8C54-736C34E61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64B60-370C-4D9F-BC57-897B5A423C1A}" type="datetimeFigureOut">
              <a:rPr lang="nl-NL" smtClean="0"/>
              <a:t>25-5-2021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2D2A9D9-0D5C-4A02-8CF4-324B5E6F7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1BA6EAC-88BC-4842-9C29-4E23EFD55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9A17-01AB-4FC4-9E94-ED107FBDB1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224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2E1B0F-ADC0-4BAC-B101-BB0025078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F8AA182-8944-47B7-B613-4DDED75FB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F62D98D-745A-49BB-AD1F-B98ED7848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64B60-370C-4D9F-BC57-897B5A423C1A}" type="datetimeFigureOut">
              <a:rPr lang="nl-NL" smtClean="0"/>
              <a:t>25-5-2021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A063215-8EF1-41E6-BBCE-3174E5FA8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9989989-16BE-4DF1-84B5-C0E8DAC82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9A17-01AB-4FC4-9E94-ED107FBDB1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9625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3F8C74-74BE-4D86-9D93-165CDB8BC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082F34-EABA-480C-8815-CDFE606681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FCDE180-F7E6-4E6A-A8B6-EBECE7B3AB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97BCEC8-DB5C-4861-939E-420847921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64B60-370C-4D9F-BC57-897B5A423C1A}" type="datetimeFigureOut">
              <a:rPr lang="nl-NL" smtClean="0"/>
              <a:t>25-5-2021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6A97731-AFC8-44B4-99A1-32DB08A9A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417053F-913D-4B2A-951F-26548D7E3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9A17-01AB-4FC4-9E94-ED107FBDB1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1555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69A089-125D-4879-B172-60EDCCF84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6E0F14E-CFF6-4D1C-A679-8E9F6AB74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5863B4F-FE52-46C4-9403-5DB5572263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AE3371DF-5ACC-4D01-A878-E77847BB3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88983644-F05C-45B1-B916-B1978F23FB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45F12CC7-0E47-4E75-8051-FEF048128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64B60-370C-4D9F-BC57-897B5A423C1A}" type="datetimeFigureOut">
              <a:rPr lang="nl-NL" smtClean="0"/>
              <a:t>25-5-2021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8A9C941-4482-4A64-BD19-B4C4CED27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5049BD6-C39B-4A3F-9734-6B70689B6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9A17-01AB-4FC4-9E94-ED107FBDB1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5228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9444D0-4842-4D18-B65A-9089DD2D4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84E6BFA-D874-436E-B7AA-F5BA5DAC8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64B60-370C-4D9F-BC57-897B5A423C1A}" type="datetimeFigureOut">
              <a:rPr lang="nl-NL" smtClean="0"/>
              <a:t>25-5-2021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E5EA5E4-36C7-4F8F-91B7-64D0548E2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B714ADB-F77A-48CF-B9D1-BD85B8F5F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9A17-01AB-4FC4-9E94-ED107FBDB1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0145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2B96100-F767-4ED3-BB1C-CEE3385B1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64B60-370C-4D9F-BC57-897B5A423C1A}" type="datetimeFigureOut">
              <a:rPr lang="nl-NL" smtClean="0"/>
              <a:t>25-5-2021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F710ED3-ADE6-4486-BE30-0C2351D9F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7CB2F4B-3821-4B30-A51E-6FDA9A48D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9A17-01AB-4FC4-9E94-ED107FBDB1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0063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0412ED-86E0-4D89-AF8A-82126455E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AA42821-00C2-48D2-91F1-DE50799A2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9037B64-6903-413D-9AF3-A64C518FC3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470497A-76C2-44F0-8F89-EC88BFA2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64B60-370C-4D9F-BC57-897B5A423C1A}" type="datetimeFigureOut">
              <a:rPr lang="nl-NL" smtClean="0"/>
              <a:t>25-5-2021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6BB96C9-D02C-4ECE-8F80-FA1D303EF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9DDA444-B96E-405B-9832-E594F75D7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9A17-01AB-4FC4-9E94-ED107FBDB1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3685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AB251B-7109-414B-9933-70F64B68E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3A41A30C-D17B-45C4-96B6-F98366D4F4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1251287-E6BB-4A03-885A-B91A8937F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61CF2AE-BA25-49D5-BC98-5A05FBD68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64B60-370C-4D9F-BC57-897B5A423C1A}" type="datetimeFigureOut">
              <a:rPr lang="nl-NL" smtClean="0"/>
              <a:t>25-5-2021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DBE0B49-9156-4716-8537-41E960863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3734AEB-A837-47BC-9285-932A78804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09A17-01AB-4FC4-9E94-ED107FBDB1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6121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8826723-A509-44C5-A939-2E610B879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393624-E566-4F5E-816A-5D86B1EB9A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2FE4E1-9D41-4383-A413-98EF00B067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764B60-370C-4D9F-BC57-897B5A423C1A}" type="datetimeFigureOut">
              <a:rPr lang="nl-NL" smtClean="0"/>
              <a:t>25-5-2021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B20598B-C1B7-4B87-8C01-7C3B909C34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6157F5A-1182-4F4F-A62A-37D0CBC47B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09A17-01AB-4FC4-9E94-ED107FBDB1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9748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iPlehdCBK_A?feature=oembed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tr.nl/html/micrio/schooltv/waterkringloop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H-kLLpb0w8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Afbeelding 7" descr="Afbeelding met tekst, kaart&#10;&#10;Automatisch gegenereerde beschrijving">
            <a:extLst>
              <a:ext uri="{FF2B5EF4-FFF2-40B4-BE49-F238E27FC236}">
                <a16:creationId xmlns:a16="http://schemas.microsoft.com/office/drawing/2014/main" id="{BAE0A5F9-58FB-4DDC-9CB7-1D271A06F6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426C533-AC12-48CB-AB98-F77FD625D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nl-NL" sz="11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Duurzaamheid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34A0249-4499-425B-A92D-D8068287D9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srgbClr val="FFFFFF"/>
                </a:solidFill>
              </a:rPr>
              <a:t>Project van 4 lessen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E4559014-CCD2-4764-82FA-08DE60EE03ED}"/>
              </a:ext>
            </a:extLst>
          </p:cNvPr>
          <p:cNvSpPr txBox="1"/>
          <p:nvPr/>
        </p:nvSpPr>
        <p:spPr>
          <a:xfrm>
            <a:off x="708100" y="1216127"/>
            <a:ext cx="4906471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nl-NL" b="1" dirty="0"/>
              <a:t>Les 1:</a:t>
            </a:r>
          </a:p>
          <a:p>
            <a:pPr>
              <a:spcAft>
                <a:spcPts val="600"/>
              </a:spcAft>
            </a:pPr>
            <a:r>
              <a:rPr lang="nl-NL" b="1" dirty="0"/>
              <a:t>Grote waterkringloop en versterkt broeikaseffect 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4AB25265-4FAA-4C90-A304-363CB2FBE5CC}"/>
              </a:ext>
            </a:extLst>
          </p:cNvPr>
          <p:cNvSpPr txBox="1"/>
          <p:nvPr/>
        </p:nvSpPr>
        <p:spPr>
          <a:xfrm>
            <a:off x="9475130" y="1028699"/>
            <a:ext cx="2102435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nl-NL" b="1" dirty="0"/>
              <a:t>Les 2:</a:t>
            </a:r>
          </a:p>
          <a:p>
            <a:pPr>
              <a:spcAft>
                <a:spcPts val="600"/>
              </a:spcAft>
            </a:pPr>
            <a:r>
              <a:rPr lang="nl-NL" b="1" dirty="0"/>
              <a:t>Regenwatersysteem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0F685025-1863-432F-B3AE-A451964987EE}"/>
              </a:ext>
            </a:extLst>
          </p:cNvPr>
          <p:cNvSpPr txBox="1"/>
          <p:nvPr/>
        </p:nvSpPr>
        <p:spPr>
          <a:xfrm>
            <a:off x="1235487" y="5143806"/>
            <a:ext cx="3092834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nl-NL" b="1" dirty="0"/>
              <a:t>Les 3: </a:t>
            </a:r>
          </a:p>
          <a:p>
            <a:pPr algn="ctr">
              <a:spcAft>
                <a:spcPts val="600"/>
              </a:spcAft>
            </a:pPr>
            <a:r>
              <a:rPr lang="nl-NL" b="1" dirty="0"/>
              <a:t>Klimaatadaptatie en -mitigatie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0EEF051-DC08-400F-A643-060C4BFF2992}"/>
              </a:ext>
            </a:extLst>
          </p:cNvPr>
          <p:cNvSpPr txBox="1"/>
          <p:nvPr/>
        </p:nvSpPr>
        <p:spPr>
          <a:xfrm>
            <a:off x="7389973" y="5271625"/>
            <a:ext cx="3493713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nl-NL" b="1" dirty="0"/>
              <a:t>Les 4: </a:t>
            </a:r>
          </a:p>
          <a:p>
            <a:pPr algn="ctr">
              <a:spcAft>
                <a:spcPts val="600"/>
              </a:spcAft>
            </a:pPr>
            <a:r>
              <a:rPr lang="nl-NL" b="1" dirty="0"/>
              <a:t>Ontwerp je eigen klimaatoplossing</a:t>
            </a:r>
          </a:p>
        </p:txBody>
      </p:sp>
    </p:spTree>
    <p:extLst>
      <p:ext uri="{BB962C8B-B14F-4D97-AF65-F5344CB8AC3E}">
        <p14:creationId xmlns:p14="http://schemas.microsoft.com/office/powerpoint/2010/main" val="35716138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25E6837-1735-4CE8-B565-D02EC717EB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66" t="8029" r="15622"/>
          <a:stretch/>
        </p:blipFill>
        <p:spPr>
          <a:xfrm>
            <a:off x="1678241" y="0"/>
            <a:ext cx="10513757" cy="6858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ECD816C-1818-46A8-8491-5B7619C79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nl-NL" sz="6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Het circuit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F865601F-6AC8-4568-BCB9-7FA4CF02B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386148"/>
            <a:ext cx="5400675" cy="4471851"/>
          </a:xfrm>
        </p:spPr>
        <p:txBody>
          <a:bodyPr>
            <a:normAutofit/>
          </a:bodyPr>
          <a:lstStyle/>
          <a:p>
            <a:r>
              <a:rPr lang="nl-NL" sz="2000" dirty="0"/>
              <a:t>Het circuit heeft 5 rondes van ±5 à 6 minuten. </a:t>
            </a:r>
          </a:p>
          <a:p>
            <a:r>
              <a:rPr lang="nl-NL" sz="2000" dirty="0"/>
              <a:t>Vul de antwoorden in, in je werkboekje.</a:t>
            </a:r>
          </a:p>
          <a:p>
            <a:r>
              <a:rPr lang="nl-NL" sz="2000" dirty="0"/>
              <a:t>Iedere tafel is genummerd, boven de bladzijdes in het werkboekje staan nummers. Dit betekent dat tafel één bij de bladzijde hoort waar een één boven staat.</a:t>
            </a:r>
          </a:p>
          <a:p>
            <a:endParaRPr lang="nl-NL" sz="2000" dirty="0"/>
          </a:p>
          <a:p>
            <a:r>
              <a:rPr lang="nl-NL" sz="2000" b="1" dirty="0">
                <a:solidFill>
                  <a:srgbClr val="FF6600"/>
                </a:solidFill>
              </a:rPr>
              <a:t>Ben je klaar?</a:t>
            </a:r>
          </a:p>
          <a:p>
            <a:pPr lvl="1"/>
            <a:r>
              <a:rPr lang="nl-NL" sz="1600" b="1" dirty="0"/>
              <a:t>Ruim alles op!</a:t>
            </a:r>
            <a:r>
              <a:rPr lang="nl-NL" sz="1600" dirty="0"/>
              <a:t> Zodat de volgende vanaf het begin kunnen beginnen. </a:t>
            </a:r>
          </a:p>
          <a:p>
            <a:pPr lvl="1"/>
            <a:r>
              <a:rPr lang="nl-NL" sz="1600" b="1" dirty="0"/>
              <a:t>Klaar opdracht!!</a:t>
            </a:r>
            <a:r>
              <a:rPr lang="nl-NL" sz="1600" dirty="0"/>
              <a:t> (Kijk achterin je werkboek.)</a:t>
            </a:r>
          </a:p>
        </p:txBody>
      </p:sp>
    </p:spTree>
    <p:extLst>
      <p:ext uri="{BB962C8B-B14F-4D97-AF65-F5344CB8AC3E}">
        <p14:creationId xmlns:p14="http://schemas.microsoft.com/office/powerpoint/2010/main" val="3700782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8F979E-86D1-4A70-AB06-D3AA89329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187" y="0"/>
            <a:ext cx="10515600" cy="1325563"/>
          </a:xfrm>
        </p:spPr>
        <p:txBody>
          <a:bodyPr/>
          <a:lstStyle/>
          <a:p>
            <a:pPr algn="ctr"/>
            <a:r>
              <a:rPr lang="nl-NL" b="1" u="sng" dirty="0">
                <a:solidFill>
                  <a:schemeClr val="bg1"/>
                </a:solidFill>
              </a:rPr>
              <a:t>Broeikaseffect</a:t>
            </a:r>
          </a:p>
        </p:txBody>
      </p:sp>
      <p:pic>
        <p:nvPicPr>
          <p:cNvPr id="4" name="Onlinemedia 3" title="Wat is het broeikaseffect?">
            <a:hlinkClick r:id="" action="ppaction://media"/>
            <a:extLst>
              <a:ext uri="{FF2B5EF4-FFF2-40B4-BE49-F238E27FC236}">
                <a16:creationId xmlns:a16="http://schemas.microsoft.com/office/drawing/2014/main" id="{B838E7F7-82B5-4BFC-A3F6-13A0C1F1B41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68689" y="1150374"/>
            <a:ext cx="9788753" cy="553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45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33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C1B00D-6231-4E39-AC04-1BF19190D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6310"/>
            <a:ext cx="12191999" cy="668594"/>
          </a:xfrm>
          <a:solidFill>
            <a:srgbClr val="FF0000">
              <a:alpha val="52157"/>
            </a:srgbClr>
          </a:solidFill>
        </p:spPr>
        <p:txBody>
          <a:bodyPr>
            <a:noAutofit/>
          </a:bodyPr>
          <a:lstStyle/>
          <a:p>
            <a:pPr algn="ctr"/>
            <a:r>
              <a:rPr lang="nl-NL" sz="32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 werkt het versterkt broeikaseffect!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43658D4-2994-4C20-B24C-9BAE221953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2" b="1381"/>
          <a:stretch/>
        </p:blipFill>
        <p:spPr>
          <a:xfrm>
            <a:off x="0" y="1025812"/>
            <a:ext cx="12192000" cy="5955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93520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0B57D412-5CA0-4719-84CB-5426E0E52B9E}"/>
              </a:ext>
            </a:extLst>
          </p:cNvPr>
          <p:cNvSpPr/>
          <p:nvPr/>
        </p:nvSpPr>
        <p:spPr>
          <a:xfrm>
            <a:off x="6115665" y="0"/>
            <a:ext cx="6209070" cy="6858000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FB75B25D-4D3B-4161-A366-B35F7DB04FDF}"/>
              </a:ext>
            </a:extLst>
          </p:cNvPr>
          <p:cNvSpPr/>
          <p:nvPr/>
        </p:nvSpPr>
        <p:spPr>
          <a:xfrm>
            <a:off x="-1" y="0"/>
            <a:ext cx="6115665" cy="6858000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FD2E065-1755-432C-90B9-AACF8C2E2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871" y="858185"/>
            <a:ext cx="10515600" cy="1325563"/>
          </a:xfrm>
        </p:spPr>
        <p:txBody>
          <a:bodyPr/>
          <a:lstStyle/>
          <a:p>
            <a:pPr algn="ctr"/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Stellingen &amp; beweringen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D676870-B101-4F28-A4B1-D3D0B540C9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624" y="2372472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nl-NL" dirty="0"/>
              <a:t>Bij verdamping bevriezen waterdruppels in de lucht. 	</a:t>
            </a:r>
            <a:endParaRPr lang="nl-NL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Er gaat steeds meer water de grond in i.p.v. het riool. 	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Het is een voordeel dat de aarde opwarmt. 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Iedereen moet verplicht zonnepanelen op hun huis. 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Er moeten alleen nog maar elektrische auto’s gemaakt worden. 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Er moet met kerst minder verlichting van kerstbomen en versieringen op straat komen. 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Huishoudelijke apparaten als wasdrogers en vaatwassers moeten verboden worden. 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Jongeren kunnen niets doen om klimaatverandering tegen te gaan. 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Het is overdreven om je leven aan te passen voor het klimaat.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96969025-D176-4335-89F7-921860A56659}"/>
              </a:ext>
            </a:extLst>
          </p:cNvPr>
          <p:cNvSpPr txBox="1"/>
          <p:nvPr/>
        </p:nvSpPr>
        <p:spPr>
          <a:xfrm rot="20459130">
            <a:off x="259109" y="-39249"/>
            <a:ext cx="162104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7828710-584A-4222-B877-ABBF34A90106}"/>
              </a:ext>
            </a:extLst>
          </p:cNvPr>
          <p:cNvSpPr txBox="1"/>
          <p:nvPr/>
        </p:nvSpPr>
        <p:spPr>
          <a:xfrm rot="1538329">
            <a:off x="9218527" y="205309"/>
            <a:ext cx="318729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NEE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99819F9-E264-42C3-A00F-282CFD6B9544}"/>
              </a:ext>
            </a:extLst>
          </p:cNvPr>
          <p:cNvSpPr txBox="1"/>
          <p:nvPr/>
        </p:nvSpPr>
        <p:spPr>
          <a:xfrm rot="20390159">
            <a:off x="8337373" y="2085390"/>
            <a:ext cx="876538" cy="523220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NEE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FE26DB1A-FF3F-49EC-A0A6-4D759D18E7A6}"/>
              </a:ext>
            </a:extLst>
          </p:cNvPr>
          <p:cNvSpPr txBox="1"/>
          <p:nvPr/>
        </p:nvSpPr>
        <p:spPr>
          <a:xfrm rot="1042801">
            <a:off x="8834557" y="2665295"/>
            <a:ext cx="905584" cy="523220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NEE</a:t>
            </a:r>
          </a:p>
        </p:txBody>
      </p:sp>
    </p:spTree>
    <p:extLst>
      <p:ext uri="{BB962C8B-B14F-4D97-AF65-F5344CB8AC3E}">
        <p14:creationId xmlns:p14="http://schemas.microsoft.com/office/powerpoint/2010/main" val="315682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81447AE9-193E-4435-B3B0-6D127ED78D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87" b="92980" l="9967" r="91030">
                        <a14:foregroundMark x1="12957" y1="19054" x2="20266" y2="12464"/>
                        <a14:foregroundMark x1="20266" y1="12464" x2="41528" y2="10172"/>
                        <a14:foregroundMark x1="41528" y1="10172" x2="61462" y2="11318"/>
                        <a14:foregroundMark x1="61462" y1="11318" x2="71429" y2="18625"/>
                        <a14:foregroundMark x1="71429" y1="18625" x2="65449" y2="23209"/>
                        <a14:foregroundMark x1="66113" y1="23782" x2="86711" y2="21060"/>
                        <a14:foregroundMark x1="86711" y1="21060" x2="81063" y2="10458"/>
                        <a14:foregroundMark x1="81063" y1="10458" x2="30250" y2="9344"/>
                        <a14:foregroundMark x1="16580" y1="13088" x2="13953" y2="14900"/>
                        <a14:foregroundMark x1="13953" y1="14900" x2="14334" y2="19008"/>
                        <a14:foregroundMark x1="14892" y1="22162" x2="36877" y2="30086"/>
                        <a14:foregroundMark x1="36877" y1="30086" x2="72093" y2="30659"/>
                        <a14:foregroundMark x1="72093" y1="30659" x2="86877" y2="24212"/>
                        <a14:foregroundMark x1="86877" y1="24212" x2="87375" y2="22779"/>
                        <a14:foregroundMark x1="75581" y1="11748" x2="62178" y2="9054"/>
                        <a14:foregroundMark x1="39230" y1="7751" x2="31127" y2="8004"/>
                        <a14:foregroundMark x1="17266" y1="12844" x2="14784" y2="18625"/>
                        <a14:foregroundMark x1="14784" y1="18625" x2="14784" y2="18625"/>
                        <a14:foregroundMark x1="19142" y1="12180" x2="13289" y2="17335"/>
                        <a14:foregroundMark x1="14842" y1="19722" x2="17110" y2="23209"/>
                        <a14:foregroundMark x1="13289" y1="17335" x2="14377" y2="19008"/>
                        <a14:foregroundMark x1="84053" y1="22206" x2="91030" y2="17622"/>
                        <a14:foregroundMark x1="91030" y1="17622" x2="85880" y2="11605"/>
                        <a14:foregroundMark x1="85880" y1="11605" x2="68258" y2="9384"/>
                        <a14:foregroundMark x1="80233" y1="9599" x2="72406" y2="8340"/>
                        <a14:foregroundMark x1="39162" y1="7847" x2="30877" y2="8387"/>
                        <a14:foregroundMark x1="30361" y1="9175" x2="30565" y2="9169"/>
                        <a14:foregroundMark x1="39297" y1="7657" x2="30966" y2="8250"/>
                        <a14:foregroundMark x1="16962" y1="12952" x2="12458" y2="15616"/>
                        <a14:foregroundMark x1="12458" y1="15616" x2="12086" y2="19043"/>
                        <a14:foregroundMark x1="11628" y1="79083" x2="18771" y2="85673"/>
                        <a14:foregroundMark x1="18771" y1="85673" x2="52159" y2="93266"/>
                        <a14:foregroundMark x1="52159" y1="93266" x2="75249" y2="89685"/>
                        <a14:foregroundMark x1="75249" y1="89685" x2="86932" y2="86020"/>
                        <a14:foregroundMark x1="88931" y1="83688" x2="89781" y2="81794"/>
                        <a14:foregroundMark x1="12270" y1="75791" x2="12292" y2="79799"/>
                        <a14:foregroundMark x1="11960" y1="17908" x2="11966" y2="19044"/>
                        <a14:foregroundMark x1="11628" y1="16762" x2="16096" y2="13259"/>
                        <a14:foregroundMark x1="30805" y1="8496" x2="39369" y2="7556"/>
                        <a14:foregroundMark x1="39735" y1="7044" x2="30979" y2="8229"/>
                        <a14:foregroundMark x1="90698" y1="18911" x2="90563" y2="20614"/>
                        <a14:backgroundMark x1="15116" y1="11461" x2="27243" y2="7163"/>
                        <a14:backgroundMark x1="14286" y1="10602" x2="31395" y2="7593"/>
                        <a14:backgroundMark x1="40365" y1="6160" x2="49668" y2="5731"/>
                        <a14:backgroundMark x1="49668" y1="5731" x2="73422" y2="7020"/>
                        <a14:backgroundMark x1="16611" y1="9026" x2="12458" y2="11605"/>
                        <a14:backgroundMark x1="91528" y1="20630" x2="90199" y2="78940"/>
                        <a14:backgroundMark x1="90199" y1="78940" x2="91362" y2="81232"/>
                        <a14:backgroundMark x1="86545" y1="86676" x2="90199" y2="85387"/>
                        <a14:backgroundMark x1="11296" y1="19054" x2="12458" y2="757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28625" y="-286479"/>
            <a:ext cx="6591300" cy="7642405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127C5B-CACC-4BB9-AA60-F21F6F7D1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762375"/>
            <a:ext cx="4943475" cy="2295525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nl-NL" sz="2000" dirty="0">
                <a:solidFill>
                  <a:schemeClr val="bg1"/>
                </a:solidFill>
              </a:rPr>
              <a:t>Wie denkt het lesdoel te hebben behaald? 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000" dirty="0">
                <a:solidFill>
                  <a:schemeClr val="bg1"/>
                </a:solidFill>
              </a:rPr>
              <a:t>Wat ging goed deze les? 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000" dirty="0">
                <a:solidFill>
                  <a:schemeClr val="bg1"/>
                </a:solidFill>
              </a:rPr>
              <a:t>Wat vond je lastig? 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000" dirty="0">
                <a:solidFill>
                  <a:schemeClr val="bg1"/>
                </a:solidFill>
              </a:rPr>
              <a:t>Noem per lesdoel eens twee dingen die je geleerd hebt?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2FC2C628-76B3-4A09-B223-5EDAA9BCF33C}"/>
              </a:ext>
            </a:extLst>
          </p:cNvPr>
          <p:cNvSpPr txBox="1"/>
          <p:nvPr/>
        </p:nvSpPr>
        <p:spPr>
          <a:xfrm>
            <a:off x="5781675" y="5596116"/>
            <a:ext cx="6226384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2400" dirty="0"/>
          </a:p>
          <a:p>
            <a:r>
              <a:rPr lang="nl-NL" sz="2400" dirty="0">
                <a:solidFill>
                  <a:srgbClr val="FF6600"/>
                </a:solidFill>
              </a:rPr>
              <a:t>De volgende les gaat over: </a:t>
            </a:r>
            <a:r>
              <a:rPr lang="nl-NL" sz="2800" b="1" u="sng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Het watersysteem</a:t>
            </a:r>
            <a:endParaRPr lang="nl-NL" sz="2400" b="1" u="sng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nl-NL" sz="2400" dirty="0"/>
          </a:p>
        </p:txBody>
      </p:sp>
      <p:sp>
        <p:nvSpPr>
          <p:cNvPr id="10" name="Tijdelijke aanduiding voor inhoud 3">
            <a:extLst>
              <a:ext uri="{FF2B5EF4-FFF2-40B4-BE49-F238E27FC236}">
                <a16:creationId xmlns:a16="http://schemas.microsoft.com/office/drawing/2014/main" id="{F16690D0-FCDA-489F-8F0A-2AC528BC91F3}"/>
              </a:ext>
            </a:extLst>
          </p:cNvPr>
          <p:cNvSpPr txBox="1">
            <a:spLocks/>
          </p:cNvSpPr>
          <p:nvPr/>
        </p:nvSpPr>
        <p:spPr>
          <a:xfrm>
            <a:off x="5857875" y="758825"/>
            <a:ext cx="6334125" cy="3136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600" b="1" i="1" u="sng" dirty="0"/>
              <a:t>Lesdoel 1:</a:t>
            </a:r>
            <a:r>
              <a:rPr lang="nl-NL" sz="1600" i="1" dirty="0"/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1600" i="1" dirty="0"/>
              <a:t>Aan het einde van de les kunnen de leerlingen in eigen woorden vertellen hoe de grote waterkringloop in elkaar zit en wat de fases zijn.  </a:t>
            </a:r>
          </a:p>
          <a:p>
            <a:endParaRPr lang="nl-NL" sz="1600" i="1" dirty="0"/>
          </a:p>
          <a:p>
            <a:endParaRPr lang="nl-NL" sz="1600" i="1" dirty="0"/>
          </a:p>
          <a:p>
            <a:pPr marL="0" indent="0">
              <a:buNone/>
            </a:pPr>
            <a:r>
              <a:rPr lang="nl-NL" sz="1600" b="1" i="1" u="sng" dirty="0"/>
              <a:t>Lesdoel 2: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1600" i="1" dirty="0"/>
              <a:t>Aan het einde van de les kunnen de leerlingen benoemen wat voor effect het versterkt broeikaseffect heeft op de grote waterkringloop. </a:t>
            </a:r>
          </a:p>
        </p:txBody>
      </p:sp>
    </p:spTree>
    <p:extLst>
      <p:ext uri="{BB962C8B-B14F-4D97-AF65-F5344CB8AC3E}">
        <p14:creationId xmlns:p14="http://schemas.microsoft.com/office/powerpoint/2010/main" val="194874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E20A25-32E5-4335-B739-94BC15C71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637211"/>
          </a:xfrm>
          <a:solidFill>
            <a:srgbClr val="99CCFF"/>
          </a:solidFill>
        </p:spPr>
        <p:txBody>
          <a:bodyPr>
            <a:normAutofit/>
          </a:bodyPr>
          <a:lstStyle/>
          <a:p>
            <a:pPr algn="ctr"/>
            <a:r>
              <a:rPr lang="nl-NL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WC opdracht voor thuis!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CC5CD77D-D7E4-428E-BFBE-9F8E93ABB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861" y="1446580"/>
            <a:ext cx="7777325" cy="5334447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103587FD-9E35-491C-8C96-A2D0876650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028" b="93924" l="9961" r="89893">
                        <a14:foregroundMark x1="45361" y1="10069" x2="47266" y2="9028"/>
                        <a14:foregroundMark x1="25000" y1="89236" x2="32031" y2="92708"/>
                        <a14:foregroundMark x1="32031" y1="92708" x2="37061" y2="90451"/>
                        <a14:foregroundMark x1="49023" y1="91840" x2="60400" y2="93663"/>
                        <a14:foregroundMark x1="60400" y1="93663" x2="68164" y2="92274"/>
                        <a14:foregroundMark x1="40430" y1="51215" x2="40576" y2="50174"/>
                        <a14:foregroundMark x1="40918" y1="50521" x2="38281" y2="57031"/>
                        <a14:foregroundMark x1="38281" y1="57031" x2="42920" y2="58767"/>
                        <a14:foregroundMark x1="42920" y1="58767" x2="42627" y2="50781"/>
                        <a14:foregroundMark x1="42627" y1="50781" x2="39014" y2="50260"/>
                        <a14:foregroundMark x1="60059" y1="49045" x2="55469" y2="54774"/>
                        <a14:foregroundMark x1="55469" y1="54774" x2="59131" y2="61806"/>
                        <a14:foregroundMark x1="59131" y1="61806" x2="61572" y2="54427"/>
                        <a14:foregroundMark x1="61572" y1="54427" x2="60303" y2="48785"/>
                        <a14:foregroundMark x1="26270" y1="92795" x2="31641" y2="93924"/>
                        <a14:foregroundMark x1="31641" y1="93924" x2="33594" y2="93576"/>
                      </a14:backgroundRemoval>
                    </a14:imgEffect>
                  </a14:imgLayer>
                </a14:imgProps>
              </a:ext>
            </a:extLst>
          </a:blip>
          <a:srcRect l="20318" r="20672"/>
          <a:stretch/>
        </p:blipFill>
        <p:spPr>
          <a:xfrm>
            <a:off x="10302239" y="0"/>
            <a:ext cx="1715589" cy="1635331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0DE4314-8B19-4F40-899B-92FAADAC43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028" b="93924" l="9961" r="89893">
                        <a14:foregroundMark x1="45361" y1="10069" x2="47266" y2="9028"/>
                        <a14:foregroundMark x1="25000" y1="89236" x2="32031" y2="92708"/>
                        <a14:foregroundMark x1="32031" y1="92708" x2="37061" y2="90451"/>
                        <a14:foregroundMark x1="49023" y1="91840" x2="60400" y2="93663"/>
                        <a14:foregroundMark x1="60400" y1="93663" x2="68164" y2="92274"/>
                        <a14:foregroundMark x1="40430" y1="51215" x2="40576" y2="50174"/>
                        <a14:foregroundMark x1="40918" y1="50521" x2="38281" y2="57031"/>
                        <a14:foregroundMark x1="38281" y1="57031" x2="42920" y2="58767"/>
                        <a14:foregroundMark x1="42920" y1="58767" x2="42627" y2="50781"/>
                        <a14:foregroundMark x1="42627" y1="50781" x2="39014" y2="50260"/>
                        <a14:foregroundMark x1="60059" y1="49045" x2="55469" y2="54774"/>
                        <a14:foregroundMark x1="55469" y1="54774" x2="59131" y2="61806"/>
                        <a14:foregroundMark x1="59131" y1="61806" x2="61572" y2="54427"/>
                        <a14:foregroundMark x1="61572" y1="54427" x2="60303" y2="48785"/>
                        <a14:foregroundMark x1="26270" y1="92795" x2="31641" y2="93924"/>
                        <a14:foregroundMark x1="31641" y1="93924" x2="33594" y2="93576"/>
                      </a14:backgroundRemoval>
                    </a14:imgEffect>
                  </a14:imgLayer>
                </a14:imgProps>
              </a:ext>
            </a:extLst>
          </a:blip>
          <a:srcRect l="20318" r="20672"/>
          <a:stretch/>
        </p:blipFill>
        <p:spPr>
          <a:xfrm>
            <a:off x="352696" y="0"/>
            <a:ext cx="1715589" cy="163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35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FE08510A-D054-485C-B2FA-877EF3D5A3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174"/>
          <a:stretch/>
        </p:blipFill>
        <p:spPr>
          <a:xfrm>
            <a:off x="419099" y="0"/>
            <a:ext cx="11202757" cy="6858000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59696D1-73C0-4998-B9B9-605B912FE3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5425" y="1141413"/>
            <a:ext cx="9144000" cy="839787"/>
          </a:xfrm>
        </p:spPr>
        <p:txBody>
          <a:bodyPr>
            <a:normAutofit fontScale="90000"/>
          </a:bodyPr>
          <a:lstStyle/>
          <a:p>
            <a:r>
              <a:rPr lang="nl-NL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 opfrissen </a:t>
            </a:r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1139595D-36F0-4FAF-BD58-69FFD85CB1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29451" y="4878388"/>
            <a:ext cx="4476750" cy="474662"/>
          </a:xfrm>
        </p:spPr>
        <p:txBody>
          <a:bodyPr>
            <a:normAutofit/>
          </a:bodyPr>
          <a:lstStyle/>
          <a:p>
            <a:r>
              <a:rPr lang="nl-NL" sz="2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 weten we hier allemaal nog over?</a:t>
            </a:r>
          </a:p>
          <a:p>
            <a:endParaRPr lang="nl-NL" sz="2800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294CE3FB-F124-44F8-BD77-C196900E16BD}"/>
              </a:ext>
            </a:extLst>
          </p:cNvPr>
          <p:cNvSpPr txBox="1"/>
          <p:nvPr/>
        </p:nvSpPr>
        <p:spPr>
          <a:xfrm>
            <a:off x="8353424" y="5206484"/>
            <a:ext cx="20193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(Zie volgende dia.)</a:t>
            </a:r>
          </a:p>
        </p:txBody>
      </p:sp>
    </p:spTree>
    <p:extLst>
      <p:ext uri="{BB962C8B-B14F-4D97-AF65-F5344CB8AC3E}">
        <p14:creationId xmlns:p14="http://schemas.microsoft.com/office/powerpoint/2010/main" val="367481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D004A1-1A05-4747-B7E2-2DF9F476F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44091"/>
            <a:ext cx="12192000" cy="722812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nl-N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 dit moment in de wereld gebeurt er iets met het klimaat... 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5099845-7EDB-4ED5-A1C7-D16A107D62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831" r="12715"/>
          <a:stretch/>
        </p:blipFill>
        <p:spPr>
          <a:xfrm>
            <a:off x="7968405" y="342077"/>
            <a:ext cx="4223594" cy="301943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7DB6DAA-8D08-422F-B7BA-81FF0B3CC5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366"/>
          <a:stretch/>
        </p:blipFill>
        <p:spPr>
          <a:xfrm>
            <a:off x="0" y="342330"/>
            <a:ext cx="5007429" cy="3023351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70E280C8-107D-46C3-A818-7F6E501ABE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601"/>
          <a:stretch/>
        </p:blipFill>
        <p:spPr>
          <a:xfrm>
            <a:off x="4073927" y="3979816"/>
            <a:ext cx="3798622" cy="2274738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F50DCEEF-7F3C-430E-BCEE-B4900B11C8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987" b="7953"/>
          <a:stretch/>
        </p:blipFill>
        <p:spPr>
          <a:xfrm>
            <a:off x="7872549" y="3985213"/>
            <a:ext cx="4319451" cy="2268549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F1F632B5-966E-43A9-B204-EF186D90A6D7}"/>
              </a:ext>
            </a:extLst>
          </p:cNvPr>
          <p:cNvSpPr txBox="1"/>
          <p:nvPr/>
        </p:nvSpPr>
        <p:spPr>
          <a:xfrm>
            <a:off x="902600" y="762269"/>
            <a:ext cx="41596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0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CO2 uitstoot: door het verbranden van fossiele brandstoffen (steenkool, olie en aardgas) 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8489E7A6-FF4B-4A29-858D-20AEAD16E476}"/>
              </a:ext>
            </a:extLst>
          </p:cNvPr>
          <p:cNvSpPr txBox="1"/>
          <p:nvPr/>
        </p:nvSpPr>
        <p:spPr>
          <a:xfrm>
            <a:off x="9039497" y="2444499"/>
            <a:ext cx="31525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0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Klimaatactivisten zoals Greta </a:t>
            </a:r>
            <a:r>
              <a:rPr lang="nl-NL" b="0" i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Thunberg</a:t>
            </a:r>
            <a:r>
              <a:rPr lang="nl-NL" b="0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  </a:t>
            </a:r>
          </a:p>
          <a:p>
            <a:pPr algn="ctr"/>
            <a:endParaRPr lang="nl-NL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77A165E3-F070-4D83-9666-E270D4C08D5F}"/>
              </a:ext>
            </a:extLst>
          </p:cNvPr>
          <p:cNvSpPr txBox="1"/>
          <p:nvPr/>
        </p:nvSpPr>
        <p:spPr>
          <a:xfrm>
            <a:off x="2717074" y="6211669"/>
            <a:ext cx="7707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0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Effecten: hitte, droogte, meer neerslag en een hogere zeespiegel. </a:t>
            </a:r>
          </a:p>
          <a:p>
            <a:pPr algn="ctr"/>
            <a:endParaRPr lang="nl-N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6FDE58DD-2280-4300-A0B3-7472E8DE81E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644"/>
          <a:stretch/>
        </p:blipFill>
        <p:spPr>
          <a:xfrm>
            <a:off x="0" y="3979816"/>
            <a:ext cx="4182503" cy="228164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191E6E96-6839-4B31-B548-69FD08FFDD4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855" t="6638" r="4425" b="5803"/>
          <a:stretch/>
        </p:blipFill>
        <p:spPr>
          <a:xfrm>
            <a:off x="4894217" y="333462"/>
            <a:ext cx="3137363" cy="3028047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A8D8FF37-5A90-4C2B-BF50-AE62AC8D4D9C}"/>
              </a:ext>
            </a:extLst>
          </p:cNvPr>
          <p:cNvSpPr txBox="1"/>
          <p:nvPr/>
        </p:nvSpPr>
        <p:spPr>
          <a:xfrm>
            <a:off x="4985517" y="2470706"/>
            <a:ext cx="31838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0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(Versterkt) broeikaseffect   </a:t>
            </a:r>
          </a:p>
          <a:p>
            <a:endParaRPr lang="nl-N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390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F3B0853E-5157-45B9-B23C-B5DC219A0E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85" r="6353"/>
          <a:stretch/>
        </p:blipFill>
        <p:spPr>
          <a:xfrm>
            <a:off x="0" y="63940"/>
            <a:ext cx="12192000" cy="6745745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257773F-29D9-42A6-9BAF-FE12FE3CE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274" y="1298944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1:</a:t>
            </a:r>
            <a:br>
              <a:rPr lang="en-US" sz="5200" dirty="0">
                <a:solidFill>
                  <a:srgbClr val="FFFFFF"/>
                </a:solidFill>
              </a:rPr>
            </a:br>
            <a:r>
              <a:rPr lang="en-US" sz="5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</a:t>
            </a:r>
            <a:r>
              <a:rPr lang="en-US" sz="52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waterkringloop</a:t>
            </a:r>
            <a:br>
              <a:rPr lang="en-US" sz="5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  <a:br>
              <a:rPr lang="en-US" sz="5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2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versterkt</a:t>
            </a:r>
            <a:r>
              <a:rPr lang="en-US" sz="5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2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broeikaseffect</a:t>
            </a:r>
            <a:endParaRPr lang="en-US" sz="5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359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9548626-36AD-4ECC-907D-94053D3DC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100" b="99400" l="10000" r="90000">
                        <a14:foregroundMark x1="57090" y1="11302" x2="57800" y2="11200"/>
                        <a14:foregroundMark x1="38300" y1="14000" x2="52435" y2="11970"/>
                        <a14:foregroundMark x1="57800" y1="11200" x2="58700" y2="11700"/>
                        <a14:foregroundMark x1="57413" y1="10769" x2="61900" y2="10700"/>
                        <a14:foregroundMark x1="42400" y1="11000" x2="42804" y2="10994"/>
                        <a14:foregroundMark x1="61900" y1="10700" x2="63600" y2="12500"/>
                        <a14:foregroundMark x1="31100" y1="46600" x2="34800" y2="19900"/>
                        <a14:foregroundMark x1="34800" y1="19900" x2="53100" y2="9400"/>
                        <a14:foregroundMark x1="53100" y1="9400" x2="58700" y2="9100"/>
                        <a14:foregroundMark x1="40900" y1="63300" x2="33000" y2="80500"/>
                        <a14:foregroundMark x1="33000" y1="80500" x2="54800" y2="89500"/>
                        <a14:foregroundMark x1="54800" y1="89500" x2="72093" y2="73598"/>
                        <a14:foregroundMark x1="67730" y1="65895" x2="65500" y2="62100"/>
                        <a14:foregroundMark x1="34500" y1="70800" x2="30500" y2="91100"/>
                        <a14:foregroundMark x1="30500" y1="91100" x2="59700" y2="96400"/>
                        <a14:foregroundMark x1="59700" y1="96400" x2="75400" y2="80000"/>
                        <a14:foregroundMark x1="75400" y1="80000" x2="73827" y2="75106"/>
                        <a14:foregroundMark x1="26900" y1="89000" x2="36000" y2="98100"/>
                        <a14:foregroundMark x1="76100" y1="79200" x2="70800" y2="96600"/>
                        <a14:foregroundMark x1="72000" y1="94700" x2="76100" y2="79900"/>
                        <a14:foregroundMark x1="29500" y1="44300" x2="34240" y2="19654"/>
                        <a14:foregroundMark x1="36343" y1="16641" x2="40500" y2="12900"/>
                        <a14:foregroundMark x1="30592" y1="17467" x2="30253" y2="17601"/>
                        <a14:foregroundMark x1="52700" y1="8700" x2="37072" y2="14897"/>
                        <a14:foregroundMark x1="31800" y1="24200" x2="31600" y2="45300"/>
                        <a14:foregroundMark x1="31600" y1="45300" x2="33000" y2="47000"/>
                        <a14:foregroundMark x1="63300" y1="14000" x2="72700" y2="26900"/>
                        <a14:foregroundMark x1="63600" y1="14000" x2="71600" y2="22700"/>
                        <a14:foregroundMark x1="28800" y1="36700" x2="30300" y2="47700"/>
                        <a14:foregroundMark x1="33000" y1="22700" x2="44148" y2="9291"/>
                        <a14:foregroundMark x1="49257" y1="7466" x2="66400" y2="17000"/>
                        <a14:foregroundMark x1="66400" y1="17000" x2="70800" y2="23100"/>
                        <a14:foregroundMark x1="29400" y1="94500" x2="33500" y2="98900"/>
                        <a14:foregroundMark x1="31000" y1="96100" x2="33800" y2="99400"/>
                        <a14:foregroundMark x1="33500" y1="19400" x2="31900" y2="22700"/>
                        <a14:foregroundMark x1="40700" y1="11900" x2="55000" y2="8800"/>
                        <a14:foregroundMark x1="55000" y1="8800" x2="57600" y2="9400"/>
                        <a14:backgroundMark x1="27780" y1="44958" x2="25200" y2="54800"/>
                        <a14:backgroundMark x1="25200" y1="54800" x2="27700" y2="73900"/>
                        <a14:backgroundMark x1="27700" y1="73900" x2="23900" y2="85200"/>
                        <a14:backgroundMark x1="30095" y1="21885" x2="20100" y2="36200"/>
                        <a14:backgroundMark x1="35600" y1="14000" x2="32230" y2="18827"/>
                        <a14:backgroundMark x1="20100" y1="36200" x2="19700" y2="38600"/>
                        <a14:backgroundMark x1="27700" y1="18900" x2="30910" y2="19869"/>
                        <a14:backgroundMark x1="40500" y1="8700" x2="50000" y2="6100"/>
                        <a14:backgroundMark x1="78800" y1="48900" x2="74500" y2="68800"/>
                        <a14:backgroundMark x1="74500" y1="68800" x2="77700" y2="72000"/>
                        <a14:backgroundMark x1="69300" y1="64800" x2="75000" y2="71600"/>
                        <a14:backgroundMark x1="68600" y1="66700" x2="69700" y2="67800"/>
                        <a14:backgroundMark x1="27700" y1="28800" x2="15800" y2="38000"/>
                        <a14:backgroundMark x1="15800" y1="38000" x2="2000" y2="66900"/>
                        <a14:backgroundMark x1="2000" y1="66900" x2="6900" y2="81700"/>
                        <a14:backgroundMark x1="6900" y1="81700" x2="21900" y2="87400"/>
                        <a14:backgroundMark x1="21900" y1="87400" x2="27700" y2="50500"/>
                        <a14:backgroundMark x1="27700" y1="50500" x2="26600" y2="31600"/>
                        <a14:backgroundMark x1="73400" y1="96700" x2="77300" y2="88400"/>
                        <a14:backgroundMark x1="68400" y1="67600" x2="77600" y2="75600"/>
                        <a14:backgroundMark x1="73100" y1="96100" x2="74800" y2="914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10299" y="3028948"/>
            <a:ext cx="3829051" cy="3829051"/>
          </a:xfrm>
          <a:prstGeom prst="rect">
            <a:avLst/>
          </a:prstGeom>
        </p:spPr>
      </p:pic>
      <p:sp>
        <p:nvSpPr>
          <p:cNvPr id="5" name="Tekstballon: ovaal 4">
            <a:extLst>
              <a:ext uri="{FF2B5EF4-FFF2-40B4-BE49-F238E27FC236}">
                <a16:creationId xmlns:a16="http://schemas.microsoft.com/office/drawing/2014/main" id="{055CFFB5-07E2-4C06-8736-A9433007979D}"/>
              </a:ext>
            </a:extLst>
          </p:cNvPr>
          <p:cNvSpPr/>
          <p:nvPr/>
        </p:nvSpPr>
        <p:spPr>
          <a:xfrm>
            <a:off x="7829550" y="542924"/>
            <a:ext cx="4267200" cy="2438401"/>
          </a:xfrm>
          <a:prstGeom prst="wedgeEllipseCallout">
            <a:avLst>
              <a:gd name="adj1" fmla="val -28661"/>
              <a:gd name="adj2" fmla="val 104495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515E868-2562-47F6-BB12-181828139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0550" y="1390651"/>
            <a:ext cx="3528331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nl-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 verbruik jij?</a:t>
            </a:r>
            <a:br>
              <a:rPr lang="nl-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nl-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2400" i="1" dirty="0"/>
              <a:t>Vul het in, in je werkboekje</a:t>
            </a:r>
            <a:endParaRPr lang="nl-NL" i="1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75E650-6314-4C99-B112-8BE5FD73E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53062" cy="6858000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1200026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ADEB4971-B140-4C44-9F62-94F9A068E4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0" t="14624" r="2502" b="10282"/>
          <a:stretch/>
        </p:blipFill>
        <p:spPr>
          <a:xfrm>
            <a:off x="0" y="0"/>
            <a:ext cx="12192000" cy="679505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F767AB1-7364-4720-B963-2FD93421D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6561" y="119319"/>
            <a:ext cx="7932174" cy="1325563"/>
          </a:xfrm>
        </p:spPr>
        <p:txBody>
          <a:bodyPr/>
          <a:lstStyle/>
          <a:p>
            <a:pPr algn="ctr"/>
            <a:r>
              <a:rPr lang="nl-NL" dirty="0"/>
              <a:t>Wat weet je al over les 1?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B21C2640-0476-448D-8D81-85FCE088527A}"/>
              </a:ext>
            </a:extLst>
          </p:cNvPr>
          <p:cNvSpPr txBox="1"/>
          <p:nvPr/>
        </p:nvSpPr>
        <p:spPr>
          <a:xfrm>
            <a:off x="5139742" y="2964846"/>
            <a:ext cx="17051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</a:t>
            </a:r>
          </a:p>
          <a:p>
            <a:pPr algn="ctr"/>
            <a:r>
              <a:rPr lang="nl-NL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duurzaamheid</a:t>
            </a:r>
          </a:p>
        </p:txBody>
      </p:sp>
    </p:spTree>
    <p:extLst>
      <p:ext uri="{BB962C8B-B14F-4D97-AF65-F5344CB8AC3E}">
        <p14:creationId xmlns:p14="http://schemas.microsoft.com/office/powerpoint/2010/main" val="1545923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52BB216-BDD9-4C54-934D-21DCED5F3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 leren we vandaag?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4DA0A84-9EBE-4E6E-8F5D-AA8A6225CF1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87680" y="1825625"/>
            <a:ext cx="11408229" cy="4351338"/>
          </a:xfrm>
        </p:spPr>
        <p:txBody>
          <a:bodyPr>
            <a:normAutofit/>
          </a:bodyPr>
          <a:lstStyle/>
          <a:p>
            <a:r>
              <a:rPr lang="nl-NL" b="1" u="sng" dirty="0"/>
              <a:t>Lesdoel 1:</a:t>
            </a:r>
            <a:r>
              <a:rPr lang="nl-NL" dirty="0"/>
              <a:t> </a:t>
            </a:r>
          </a:p>
          <a:p>
            <a:pPr marL="0" indent="0">
              <a:buNone/>
            </a:pPr>
            <a:r>
              <a:rPr lang="nl-NL" dirty="0"/>
              <a:t>Aan het einde van de les kunnen de leerlingen in eigen woorden vertellen hoe de grote waterkringloop in elkaar zit en wat de fases zijn.  </a:t>
            </a:r>
          </a:p>
          <a:p>
            <a:endParaRPr lang="nl-NL" dirty="0"/>
          </a:p>
          <a:p>
            <a:endParaRPr lang="nl-NL" dirty="0"/>
          </a:p>
          <a:p>
            <a:r>
              <a:rPr lang="nl-NL" b="1" u="sng" dirty="0"/>
              <a:t>Lesdoel 2: </a:t>
            </a:r>
          </a:p>
          <a:p>
            <a:pPr marL="0" indent="0">
              <a:buNone/>
            </a:pPr>
            <a:r>
              <a:rPr lang="nl-NL" dirty="0"/>
              <a:t>Aan het einde van de les kunnen de leerlingen benoemen wat voor effect het versterkt broeikaseffect heeft op de grote waterkringloop. </a:t>
            </a:r>
          </a:p>
        </p:txBody>
      </p:sp>
    </p:spTree>
    <p:extLst>
      <p:ext uri="{BB962C8B-B14F-4D97-AF65-F5344CB8AC3E}">
        <p14:creationId xmlns:p14="http://schemas.microsoft.com/office/powerpoint/2010/main" val="3338180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4CF90435-8C20-403F-A6D1-A40F0E265C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54" r="8254"/>
          <a:stretch/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10" name="Stroomdiagram: Alternatief proces 9">
            <a:extLst>
              <a:ext uri="{FF2B5EF4-FFF2-40B4-BE49-F238E27FC236}">
                <a16:creationId xmlns:a16="http://schemas.microsoft.com/office/drawing/2014/main" id="{31954206-D599-412F-8670-4FD8E64A1105}"/>
              </a:ext>
            </a:extLst>
          </p:cNvPr>
          <p:cNvSpPr/>
          <p:nvPr/>
        </p:nvSpPr>
        <p:spPr>
          <a:xfrm>
            <a:off x="5573487" y="5816764"/>
            <a:ext cx="6200503" cy="740228"/>
          </a:xfrm>
          <a:prstGeom prst="flowChartAlternateProcess">
            <a:avLst/>
          </a:prstGeom>
          <a:solidFill>
            <a:srgbClr val="FFFFFF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52FE7D-792F-4B83-AA59-C6987A924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 Light"/>
              </a:rPr>
              <a:t>Instructie waterkringloop</a:t>
            </a:r>
            <a:endParaRPr lang="nl-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06D9D4F5-7BB0-4D4F-979C-B454817255B8}"/>
              </a:ext>
            </a:extLst>
          </p:cNvPr>
          <p:cNvSpPr txBox="1"/>
          <p:nvPr/>
        </p:nvSpPr>
        <p:spPr>
          <a:xfrm>
            <a:off x="5437217" y="6138981"/>
            <a:ext cx="675478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nl-NL" sz="1200" i="1" dirty="0">
                <a:solidFill>
                  <a:srgbClr val="0563C1"/>
                </a:solidFill>
                <a:latin typeface="Century Gothic"/>
                <a:cs typeface="Segoe U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https://www.ntr.nl/html/micrio/schooltv/waterkringloop/</a:t>
            </a:r>
            <a:endParaRPr lang="nl-NL" sz="1200" i="1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A42EDE76-730F-4030-B603-BB9AFC15A067}"/>
              </a:ext>
            </a:extLst>
          </p:cNvPr>
          <p:cNvSpPr txBox="1"/>
          <p:nvPr/>
        </p:nvSpPr>
        <p:spPr>
          <a:xfrm>
            <a:off x="5608322" y="5851599"/>
            <a:ext cx="6163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i="1" dirty="0"/>
              <a:t>Klik op de link hieronder voor tekst en uitleg voor bij deze plaat:</a:t>
            </a:r>
          </a:p>
        </p:txBody>
      </p:sp>
    </p:spTree>
    <p:extLst>
      <p:ext uri="{BB962C8B-B14F-4D97-AF65-F5344CB8AC3E}">
        <p14:creationId xmlns:p14="http://schemas.microsoft.com/office/powerpoint/2010/main" val="4224802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2FE713-1021-4065-A3B7-6C439387F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i="1" u="sng" dirty="0">
                <a:solidFill>
                  <a:schemeClr val="bg1"/>
                </a:solidFill>
                <a:cs typeface="Calibri"/>
              </a:rPr>
              <a:t>Extra filmpje:</a:t>
            </a:r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4" name="Afbeelding 4">
            <a:hlinkClick r:id="" action="ppaction://media"/>
            <a:extLst>
              <a:ext uri="{FF2B5EF4-FFF2-40B4-BE49-F238E27FC236}">
                <a16:creationId xmlns:a16="http://schemas.microsoft.com/office/drawing/2014/main" id="{D80BF887-505C-4850-BF76-0ECC013A40E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53319" y="1887794"/>
            <a:ext cx="7830851" cy="449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72823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4C34654E6F1648BE502BB078E14F0B" ma:contentTypeVersion="10" ma:contentTypeDescription="Create a new document." ma:contentTypeScope="" ma:versionID="16bd35b4150f15d25008dd16e7a36932">
  <xsd:schema xmlns:xsd="http://www.w3.org/2001/XMLSchema" xmlns:xs="http://www.w3.org/2001/XMLSchema" xmlns:p="http://schemas.microsoft.com/office/2006/metadata/properties" xmlns:ns2="f828e317-503d-4bdf-8fbc-3833a05d42e6" targetNamespace="http://schemas.microsoft.com/office/2006/metadata/properties" ma:root="true" ma:fieldsID="01a5dffc12d573cb6bd7e6e42e703c6b" ns2:_="">
    <xsd:import namespace="f828e317-503d-4bdf-8fbc-3833a05d42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28e317-503d-4bdf-8fbc-3833a05d42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570272-54CF-46A7-99DC-99D070EA7A8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D81837B-4396-4651-A777-7E4FAA35D1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051046-9BA7-4F77-B416-40DDD3A44134}"/>
</file>

<file path=docProps/app.xml><?xml version="1.0" encoding="utf-8"?>
<Properties xmlns="http://schemas.openxmlformats.org/officeDocument/2006/extended-properties" xmlns:vt="http://schemas.openxmlformats.org/officeDocument/2006/docPropsVTypes">
  <TotalTime>3685</TotalTime>
  <Words>557</Words>
  <Application>Microsoft Office PowerPoint</Application>
  <PresentationFormat>Breedbeeld</PresentationFormat>
  <Paragraphs>78</Paragraphs>
  <Slides>15</Slides>
  <Notes>0</Notes>
  <HiddenSlides>0</HiddenSlides>
  <MMClips>5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6" baseType="lpstr">
      <vt:lpstr>Kantoorthema</vt:lpstr>
      <vt:lpstr>Duurzaamheid</vt:lpstr>
      <vt:lpstr>Even opfrissen </vt:lpstr>
      <vt:lpstr>Op dit moment in de wereld gebeurt er iets met het klimaat... </vt:lpstr>
      <vt:lpstr>Les 1: De waterkringloop &amp; versterkt broeikaseffect</vt:lpstr>
      <vt:lpstr>Wat verbruik jij?  Vul het in, in je werkboekje</vt:lpstr>
      <vt:lpstr>Wat weet je al over les 1?</vt:lpstr>
      <vt:lpstr>Wat leren we vandaag?</vt:lpstr>
      <vt:lpstr>Instructie waterkringloop</vt:lpstr>
      <vt:lpstr>Extra filmpje:</vt:lpstr>
      <vt:lpstr>Het circuit</vt:lpstr>
      <vt:lpstr>Broeikaseffect</vt:lpstr>
      <vt:lpstr>Zo werkt het versterkt broeikaseffect!</vt:lpstr>
      <vt:lpstr>Stellingen &amp; beweringen</vt:lpstr>
      <vt:lpstr>PowerPoint-presentatie</vt:lpstr>
      <vt:lpstr>WC opdracht voor thuis!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Niels Oossterwold</dc:creator>
  <cp:lastModifiedBy>Myreille Tammenga</cp:lastModifiedBy>
  <cp:revision>44</cp:revision>
  <dcterms:created xsi:type="dcterms:W3CDTF">2021-05-19T12:07:24Z</dcterms:created>
  <dcterms:modified xsi:type="dcterms:W3CDTF">2021-05-26T06:48:14Z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0x010100B24C34654E6F1648BE502BB078E14F0B</vt:lpwstr>
  </property>
</Properties>
</file>